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8" r:id="rId11"/>
    <p:sldId id="271" r:id="rId12"/>
    <p:sldId id="272" r:id="rId13"/>
    <p:sldId id="269" r:id="rId14"/>
    <p:sldId id="273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-228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82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34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75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00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09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11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41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23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06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8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6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4C897-EE0B-48CF-83DE-0F44333E5ED7}" type="datetimeFigureOut">
              <a:rPr lang="it-IT" smtClean="0"/>
              <a:pPr/>
              <a:t>06/07/2015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C419-9897-44AE-B3B8-C5E9FC45FC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99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355582"/>
            <a:ext cx="9144000" cy="2309087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alibri" pitchFamily="34" charset="0"/>
              </a:rPr>
              <a:t>ECHE: qualità e </a:t>
            </a:r>
            <a:r>
              <a:rPr lang="it-IT" sz="3600" dirty="0" smtClean="0">
                <a:latin typeface="Calibri" pitchFamily="34" charset="0"/>
              </a:rPr>
              <a:t>monitoraggio</a:t>
            </a:r>
            <a:br>
              <a:rPr lang="it-IT" sz="3600" dirty="0" smtClean="0">
                <a:latin typeface="Calibri" pitchFamily="34" charset="0"/>
              </a:rPr>
            </a:br>
            <a:r>
              <a:rPr lang="it-IT" sz="3600" dirty="0" smtClean="0">
                <a:latin typeface="Calibri" pitchFamily="34" charset="0"/>
              </a:rPr>
              <a:t>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Ann </a:t>
            </a:r>
            <a:r>
              <a:rPr lang="it-IT" sz="2400" dirty="0"/>
              <a:t>Katherine </a:t>
            </a:r>
            <a:r>
              <a:rPr lang="it-IT" sz="2400" dirty="0" smtClean="0"/>
              <a:t>Isaacs</a:t>
            </a:r>
            <a:br>
              <a:rPr lang="it-IT" sz="2400" dirty="0" smtClean="0"/>
            </a:br>
            <a:r>
              <a:rPr lang="it-IT" sz="2400" dirty="0" smtClean="0"/>
              <a:t>Ambasciatrice </a:t>
            </a:r>
            <a:r>
              <a:rPr lang="it-IT" sz="2400" dirty="0"/>
              <a:t>Erasmus+</a:t>
            </a:r>
            <a:endParaRPr lang="en-GB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Università di Pisa</a:t>
            </a:r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019550" y="5686058"/>
            <a:ext cx="7004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ERASMUS</a:t>
            </a:r>
            <a:r>
              <a:rPr lang="en-GB" sz="1600" b="1" dirty="0"/>
              <a:t>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  <a:endParaRPr lang="it-IT" sz="1600" b="1" dirty="0" smtClean="0"/>
          </a:p>
          <a:p>
            <a:r>
              <a:rPr lang="it-IT" sz="1600" b="1" dirty="0" smtClean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  <a:endParaRPr lang="it-IT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345" y="338123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836392" y="-174955"/>
            <a:ext cx="9144000" cy="6276511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In prima battuta, il 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monitoraggio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 insisterà maggiormente sugli aspetti giudicati prioritari, i cosiddetti ‘Pressure </a:t>
            </a:r>
            <a:r>
              <a:rPr lang="it-IT" sz="2700" dirty="0" err="1" smtClean="0">
                <a:solidFill>
                  <a:schemeClr val="tx2"/>
                </a:solidFill>
                <a:latin typeface="+mn-lt"/>
              </a:rPr>
              <a:t>Points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’... i «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punti di compressione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» :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13" name="Immagine 12" descr="Descrizione: http://www.linguaggioglobale.com/SOS/img/99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67" y="2701499"/>
            <a:ext cx="3943350" cy="38155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15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971550" y="757151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4. I «Punti di Compressione»:</a:t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Catalogo dei Corsi ECTS</a:t>
            </a: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Riconoscimento </a:t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Tabella dei voti 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> 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Gli altri principi verranno monitorati negli anni successivi. 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14" name="Immagine 13" descr="Descrizione: http://www.linguaggioglobale.com/SOS/img/99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635" y="1962150"/>
            <a:ext cx="2651915" cy="23199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331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971550" y="757151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5. L’ECHE </a:t>
            </a:r>
            <a:r>
              <a:rPr lang="it-IT" sz="2700" b="1" dirty="0">
                <a:solidFill>
                  <a:schemeClr val="tx2"/>
                </a:solidFill>
                <a:latin typeface="+mn-lt"/>
              </a:rPr>
              <a:t>e i «Paesi Partner»: Azione Chiave 1, KA 107</a:t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Per partecipare alla mobilità individuale Erasmus+, le istituzioni dei paesi partner devono guarantire di seguire i principi ECHE.</a:t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E’ obbligatorio dimostrare il loro impegno a seguire i principi per fare accordi per la mobilità individuale.</a:t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672" y="1322069"/>
            <a:ext cx="1982839" cy="236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28700" y="757151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700" b="1" smtClean="0">
                <a:solidFill>
                  <a:schemeClr val="tx2"/>
                </a:solidFill>
                <a:latin typeface="+mn-lt"/>
              </a:rPr>
              <a:t>6. </a:t>
            </a:r>
            <a:br>
              <a:rPr lang="it-IT" sz="2700" b="1" smtClean="0">
                <a:solidFill>
                  <a:schemeClr val="tx2"/>
                </a:solidFill>
                <a:latin typeface="+mn-lt"/>
              </a:rPr>
            </a:br>
            <a:r>
              <a:rPr lang="it-IT" sz="2700" b="1" smtClean="0">
                <a:solidFill>
                  <a:schemeClr val="tx2"/>
                </a:solidFill>
                <a:latin typeface="+mn-lt"/>
              </a:rPr>
              <a:t>Let’s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b="1" dirty="0" err="1" smtClean="0">
                <a:solidFill>
                  <a:schemeClr val="tx2"/>
                </a:solidFill>
                <a:latin typeface="+mn-lt"/>
              </a:rPr>
              <a:t>make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b="1" dirty="0" err="1" smtClean="0">
                <a:solidFill>
                  <a:schemeClr val="tx2"/>
                </a:solidFill>
                <a:latin typeface="+mn-lt"/>
              </a:rPr>
              <a:t>it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 work!</a:t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</a:rPr>
              <a:t>. </a:t>
            </a:r>
            <a:r>
              <a:rPr lang="en-GB" sz="2700" dirty="0">
                <a:solidFill>
                  <a:schemeClr val="tx2"/>
                </a:solidFill>
              </a:rPr>
              <a:t/>
            </a:r>
            <a:br>
              <a:rPr lang="en-GB" sz="2700" dirty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122169"/>
            <a:ext cx="3810000" cy="2857500"/>
          </a:xfrm>
          <a:prstGeom prst="rect">
            <a:avLst/>
          </a:prstGeom>
        </p:spPr>
      </p:pic>
      <p:sp>
        <p:nvSpPr>
          <p:cNvPr id="13" name="Titolo 1"/>
          <p:cNvSpPr txBox="1">
            <a:spLocks/>
          </p:cNvSpPr>
          <p:nvPr/>
        </p:nvSpPr>
        <p:spPr>
          <a:xfrm>
            <a:off x="1181100" y="909551"/>
            <a:ext cx="9144000" cy="62765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49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28700" y="757151"/>
            <a:ext cx="9144000" cy="6276511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b="1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Grazie!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k.isaacs@unipi.it</a:t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</a:rPr>
              <a:t>. </a:t>
            </a:r>
            <a:r>
              <a:rPr lang="en-GB" sz="2700" dirty="0">
                <a:solidFill>
                  <a:schemeClr val="tx2"/>
                </a:solidFill>
              </a:rPr>
              <a:t/>
            </a:r>
            <a:br>
              <a:rPr lang="en-GB" sz="2700" dirty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1181100" y="909551"/>
            <a:ext cx="9144000" cy="62765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999" y="1428957"/>
            <a:ext cx="3942202" cy="197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8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524000" y="1355582"/>
            <a:ext cx="9144000" cy="4458880"/>
          </a:xfrm>
        </p:spPr>
        <p:txBody>
          <a:bodyPr>
            <a:normAutofit/>
          </a:bodyPr>
          <a:lstStyle/>
          <a:p>
            <a:pPr algn="l"/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Schema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1. Il significato dell’ECHE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2. I principi ECHE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3. Iniziative a sostegno dell’ECHE: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>
                <a:solidFill>
                  <a:schemeClr val="tx2"/>
                </a:solidFill>
                <a:latin typeface="Calibri" pitchFamily="34" charset="0"/>
              </a:rPr>
              <a:t>	</a:t>
            </a: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Autovalutazione e monitoraggio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4. I ‘punti di compressione’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5. L’ECHE e i paesi partner</a:t>
            </a:r>
            <a:b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3600" dirty="0" smtClean="0">
                <a:solidFill>
                  <a:schemeClr val="tx2"/>
                </a:solidFill>
                <a:latin typeface="Calibri" pitchFamily="34" charset="0"/>
              </a:rPr>
              <a:t>6. Conclusioni</a:t>
            </a:r>
            <a:r>
              <a:rPr lang="it-IT" sz="3600" dirty="0" smtClean="0">
                <a:latin typeface="Calibri" pitchFamily="34" charset="0"/>
              </a:rPr>
              <a:t/>
            </a:r>
            <a:br>
              <a:rPr lang="it-IT" sz="3600" dirty="0" smtClean="0">
                <a:latin typeface="Calibri" pitchFamily="34" charset="0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096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987611" y="5717014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524000" y="1355582"/>
            <a:ext cx="9144000" cy="1387618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latin typeface="+mn-lt"/>
              </a:rPr>
              <a:t>1. Il significato dell’ECHE: </a:t>
            </a:r>
            <a:r>
              <a:rPr lang="it-IT" sz="2800" dirty="0" smtClean="0">
                <a:latin typeface="+mn-lt"/>
              </a:rPr>
              <a:t>«Erasmus Charter for </a:t>
            </a:r>
            <a:r>
              <a:rPr lang="it-IT" sz="2800" dirty="0" err="1" smtClean="0">
                <a:latin typeface="+mn-lt"/>
              </a:rPr>
              <a:t>Higher</a:t>
            </a:r>
            <a:r>
              <a:rPr lang="it-IT" sz="2800" dirty="0" smtClean="0">
                <a:latin typeface="+mn-lt"/>
              </a:rPr>
              <a:t> Education»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«Charter» = </a:t>
            </a:r>
            <a:endParaRPr lang="en-GB" sz="2800" dirty="0">
              <a:latin typeface="+mn-lt"/>
            </a:endParaRPr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1524000" y="2667000"/>
            <a:ext cx="9144000" cy="2590800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/>
              <a:t>- una </a:t>
            </a:r>
            <a:r>
              <a:rPr lang="it-IT" dirty="0"/>
              <a:t>concessione fatta da un sovrano</a:t>
            </a:r>
            <a:br>
              <a:rPr lang="it-IT" dirty="0"/>
            </a:br>
            <a:r>
              <a:rPr lang="it-IT" dirty="0" smtClean="0"/>
              <a:t>- una </a:t>
            </a:r>
            <a:r>
              <a:rPr lang="it-IT" dirty="0"/>
              <a:t>costituzione</a:t>
            </a:r>
            <a:br>
              <a:rPr lang="it-IT" dirty="0"/>
            </a:br>
            <a:r>
              <a:rPr lang="it-IT" dirty="0" smtClean="0"/>
              <a:t>- un </a:t>
            </a:r>
            <a:r>
              <a:rPr lang="it-IT" dirty="0"/>
              <a:t>elenco di diritti.....</a:t>
            </a:r>
            <a:endParaRPr lang="it-IT" dirty="0" smtClean="0"/>
          </a:p>
          <a:p>
            <a:pPr algn="l"/>
            <a:r>
              <a:rPr lang="it-IT" sz="2800" dirty="0" smtClean="0"/>
              <a:t>La ‘Carta’ concede all’istituzione il diritto/privilegio di partecipare al programma Erasmus (+)-</a:t>
            </a:r>
          </a:p>
          <a:p>
            <a:pPr algn="l"/>
            <a:r>
              <a:rPr lang="it-IT" sz="2800" dirty="0" smtClean="0"/>
              <a:t>Quindi si tratta di una Carta del genere ‘privilegio’/ ‘concessione’</a:t>
            </a:r>
          </a:p>
        </p:txBody>
      </p:sp>
    </p:spTree>
    <p:extLst>
      <p:ext uri="{BB962C8B-B14F-4D97-AF65-F5344CB8AC3E}">
        <p14:creationId xmlns:p14="http://schemas.microsoft.com/office/powerpoint/2010/main" val="60814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987611" y="5717014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598028" y="1260332"/>
            <a:ext cx="9144000" cy="432131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600" dirty="0">
                <a:latin typeface="+mn-lt"/>
              </a:rPr>
              <a:t>P</a:t>
            </a:r>
            <a:r>
              <a:rPr lang="it-IT" sz="2600" dirty="0" smtClean="0">
                <a:latin typeface="+mn-lt"/>
              </a:rPr>
              <a:t>er ottenere l’ECHE, l’istituzione di istruzione superiore deve non solo farne </a:t>
            </a:r>
            <a:r>
              <a:rPr lang="it-IT" sz="2600" b="1" dirty="0" smtClean="0">
                <a:latin typeface="+mn-lt"/>
              </a:rPr>
              <a:t>richiesta</a:t>
            </a:r>
            <a:r>
              <a:rPr lang="it-IT" sz="2600" dirty="0" smtClean="0">
                <a:latin typeface="+mn-lt"/>
              </a:rPr>
              <a:t>, e dichiarare di aderire ai </a:t>
            </a:r>
            <a:r>
              <a:rPr lang="it-IT" sz="2600" b="1" dirty="0" smtClean="0">
                <a:latin typeface="+mn-lt"/>
              </a:rPr>
              <a:t>principi</a:t>
            </a:r>
            <a:r>
              <a:rPr lang="it-IT" sz="2600" dirty="0" smtClean="0">
                <a:latin typeface="+mn-lt"/>
              </a:rPr>
              <a:t> contenuti nell’ECHE...</a:t>
            </a:r>
            <a:br>
              <a:rPr lang="it-IT" sz="2600" dirty="0" smtClean="0">
                <a:latin typeface="+mn-lt"/>
              </a:rPr>
            </a:br>
            <a:r>
              <a:rPr lang="it-IT" sz="2600" dirty="0" smtClean="0">
                <a:latin typeface="+mn-lt"/>
              </a:rPr>
              <a:t/>
            </a:r>
            <a:br>
              <a:rPr lang="it-IT" sz="2600" dirty="0" smtClean="0">
                <a:latin typeface="+mn-lt"/>
              </a:rPr>
            </a:br>
            <a:r>
              <a:rPr lang="it-IT" sz="2600" dirty="0" smtClean="0">
                <a:latin typeface="+mn-lt"/>
              </a:rPr>
              <a:t>Deve anche </a:t>
            </a:r>
            <a:r>
              <a:rPr lang="it-IT" sz="2600" b="1" dirty="0" smtClean="0">
                <a:latin typeface="+mn-lt"/>
              </a:rPr>
              <a:t>spiegare</a:t>
            </a:r>
            <a:r>
              <a:rPr lang="it-IT" sz="2600" dirty="0" smtClean="0">
                <a:latin typeface="+mn-lt"/>
              </a:rPr>
              <a:t> come, concretamente, lo farà, e deve formulare una propria strategia per l’internazionalizzazione (</a:t>
            </a:r>
            <a:r>
              <a:rPr lang="it-IT" sz="2600" b="1" dirty="0" smtClean="0">
                <a:latin typeface="+mn-lt"/>
              </a:rPr>
              <a:t>l’EPS, </a:t>
            </a:r>
            <a:r>
              <a:rPr lang="it-IT" sz="2600" dirty="0" smtClean="0">
                <a:latin typeface="+mn-lt"/>
              </a:rPr>
              <a:t> che dovrà essere pubblicata sul suo sito web).</a:t>
            </a:r>
            <a:br>
              <a:rPr lang="it-IT" sz="2600" dirty="0" smtClean="0">
                <a:latin typeface="+mn-lt"/>
              </a:rPr>
            </a:br>
            <a:r>
              <a:rPr lang="it-IT" sz="2600" dirty="0" smtClean="0">
                <a:latin typeface="+mn-lt"/>
              </a:rPr>
              <a:t/>
            </a:r>
            <a:br>
              <a:rPr lang="it-IT" sz="2600" dirty="0" smtClean="0">
                <a:latin typeface="+mn-lt"/>
              </a:rPr>
            </a:br>
            <a:r>
              <a:rPr lang="it-IT" sz="2600" dirty="0" smtClean="0">
                <a:latin typeface="+mn-lt"/>
              </a:rPr>
              <a:t>Le spiegazioni e la strategia devono essere </a:t>
            </a:r>
            <a:r>
              <a:rPr lang="it-IT" sz="2600" b="1" dirty="0" smtClean="0">
                <a:latin typeface="+mn-lt"/>
              </a:rPr>
              <a:t>giudicate</a:t>
            </a:r>
            <a:r>
              <a:rPr lang="it-IT" sz="2600" dirty="0" smtClean="0">
                <a:latin typeface="+mn-lt"/>
              </a:rPr>
              <a:t> convincenti dagli esperti.  (La valutazione delle richieste 2015 è in corso).</a:t>
            </a:r>
            <a:endParaRPr lang="en-GB" sz="26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1524000" y="5124450"/>
            <a:ext cx="9144000" cy="13335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it-IT" dirty="0" smtClean="0"/>
              <a:t>lo</a:t>
            </a:r>
          </a:p>
        </p:txBody>
      </p:sp>
    </p:spTree>
    <p:extLst>
      <p:ext uri="{BB962C8B-B14F-4D97-AF65-F5344CB8AC3E}">
        <p14:creationId xmlns:p14="http://schemas.microsoft.com/office/powerpoint/2010/main" val="30964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28700" y="-462049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800" b="1" dirty="0">
                <a:solidFill>
                  <a:schemeClr val="tx2"/>
                </a:solidFill>
                <a:latin typeface="Calibri" pitchFamily="34" charset="0"/>
              </a:rPr>
              <a:t>2. I principi ECHE </a:t>
            </a:r>
            <a:r>
              <a:rPr lang="it-IT" sz="2800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it-IT" sz="2800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it-IT" sz="2700" dirty="0" smtClean="0">
                <a:latin typeface="+mn-lt"/>
              </a:rPr>
              <a:t>I Principi ECHE cui l’istituzione dichiara di aderire in alcuni casi sono semplici e semplici da controllare, come la ‘visibilità’ </a:t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>Altri sono molto più complessi.</a:t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>I principi generali, posti all’inizio dell’ECHE (principi 1-4):</a:t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>- </a:t>
            </a:r>
            <a:r>
              <a:rPr lang="en-US" sz="2700" dirty="0" smtClean="0">
                <a:latin typeface="+mn-lt"/>
              </a:rPr>
              <a:t>non-discrimination.</a:t>
            </a:r>
            <a:r>
              <a:rPr lang="en-GB" sz="2700" dirty="0">
                <a:latin typeface="+mn-lt"/>
              </a:rPr>
              <a:t/>
            </a:r>
            <a:br>
              <a:rPr lang="en-GB" sz="2700" dirty="0">
                <a:latin typeface="+mn-lt"/>
              </a:rPr>
            </a:br>
            <a:r>
              <a:rPr lang="en-GB" sz="2700" dirty="0" smtClean="0">
                <a:latin typeface="+mn-lt"/>
              </a:rPr>
              <a:t>- </a:t>
            </a:r>
            <a:r>
              <a:rPr lang="en-US" sz="2700" dirty="0" smtClean="0">
                <a:latin typeface="+mn-lt"/>
              </a:rPr>
              <a:t>full </a:t>
            </a:r>
            <a:r>
              <a:rPr lang="en-US" sz="2700" dirty="0">
                <a:latin typeface="+mn-lt"/>
              </a:rPr>
              <a:t>recognition </a:t>
            </a:r>
            <a:r>
              <a:rPr lang="en-US" sz="2700" dirty="0" smtClean="0">
                <a:latin typeface="+mn-lt"/>
              </a:rPr>
              <a:t/>
            </a:r>
            <a:br>
              <a:rPr lang="en-US" sz="2700" dirty="0" smtClean="0">
                <a:latin typeface="+mn-lt"/>
              </a:rPr>
            </a:br>
            <a:r>
              <a:rPr lang="en-US" sz="2700" dirty="0" smtClean="0">
                <a:latin typeface="+mn-lt"/>
              </a:rPr>
              <a:t>- inclusion mobility </a:t>
            </a:r>
            <a:r>
              <a:rPr lang="en-US" sz="2700" dirty="0">
                <a:latin typeface="+mn-lt"/>
              </a:rPr>
              <a:t>activities in </a:t>
            </a:r>
            <a:r>
              <a:rPr lang="en-US" sz="2700" dirty="0" smtClean="0">
                <a:latin typeface="+mn-lt"/>
              </a:rPr>
              <a:t>the Diploma </a:t>
            </a:r>
            <a:r>
              <a:rPr lang="en-US" sz="2700" dirty="0">
                <a:latin typeface="+mn-lt"/>
              </a:rPr>
              <a:t>Supplement </a:t>
            </a:r>
            <a:r>
              <a:rPr lang="en-US" sz="2700" dirty="0" smtClean="0">
                <a:latin typeface="+mn-lt"/>
              </a:rPr>
              <a:t/>
            </a:r>
            <a:br>
              <a:rPr lang="en-US" sz="2700" dirty="0" smtClean="0">
                <a:latin typeface="+mn-lt"/>
              </a:rPr>
            </a:br>
            <a:r>
              <a:rPr lang="en-US" sz="2700" dirty="0" smtClean="0">
                <a:latin typeface="+mn-lt"/>
              </a:rPr>
              <a:t>- charge </a:t>
            </a:r>
            <a:r>
              <a:rPr lang="en-US" sz="2700" dirty="0">
                <a:latin typeface="+mn-lt"/>
              </a:rPr>
              <a:t>no </a:t>
            </a:r>
            <a:r>
              <a:rPr lang="en-US" sz="2700" dirty="0" smtClean="0">
                <a:latin typeface="+mn-lt"/>
              </a:rPr>
              <a:t>fees.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8205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971550" y="1352550"/>
            <a:ext cx="9144000" cy="350520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>
                <a:latin typeface="+mn-lt"/>
              </a:rPr>
              <a:t>I Principi rimanenti sono divisi in </a:t>
            </a:r>
            <a:r>
              <a:rPr lang="it-IT" sz="2400" b="1" dirty="0" smtClean="0">
                <a:latin typeface="+mn-lt"/>
              </a:rPr>
              <a:t>5 gruppi</a:t>
            </a:r>
            <a:r>
              <a:rPr lang="it-IT" sz="2400" dirty="0" smtClean="0">
                <a:latin typeface="+mn-lt"/>
              </a:rPr>
              <a:t>:</a:t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Prima della </a:t>
            </a:r>
            <a:r>
              <a:rPr lang="it-IT" sz="2400" b="1" dirty="0" smtClean="0">
                <a:latin typeface="+mn-lt"/>
              </a:rPr>
              <a:t>mobilità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Durante la </a:t>
            </a:r>
            <a:r>
              <a:rPr lang="it-IT" sz="2400" b="1" dirty="0" smtClean="0">
                <a:latin typeface="+mn-lt"/>
              </a:rPr>
              <a:t>mobilità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Dopo la </a:t>
            </a:r>
            <a:r>
              <a:rPr lang="it-IT" sz="2400" b="1" dirty="0" smtClean="0">
                <a:latin typeface="+mn-lt"/>
              </a:rPr>
              <a:t>mobilità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Progetti di </a:t>
            </a:r>
            <a:r>
              <a:rPr lang="it-IT" sz="2400" b="1" dirty="0" smtClean="0">
                <a:latin typeface="+mn-lt"/>
              </a:rPr>
              <a:t>cooperazione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b="1" dirty="0" smtClean="0">
                <a:latin typeface="+mn-lt"/>
              </a:rPr>
              <a:t>Visibilità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Gli ultimi due gruppi riguardano la buona prassi nei progetti di cooperazione, e le azioni obbligatorie per dare pubblicità all’ECHE e alla strategia internazionale di ogni singola istituzione</a:t>
            </a:r>
            <a:endParaRPr lang="en-GB" sz="2400" dirty="0">
              <a:latin typeface="+mn-lt"/>
            </a:endParaRPr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988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85850" y="-538249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>
                <a:latin typeface="+mn-lt"/>
              </a:rPr>
              <a:t>I </a:t>
            </a:r>
            <a:r>
              <a:rPr lang="it-IT" sz="2400" b="1" dirty="0" smtClean="0">
                <a:latin typeface="+mn-lt"/>
              </a:rPr>
              <a:t>principi riguardanti la mobilità</a:t>
            </a:r>
            <a:r>
              <a:rPr lang="it-IT" sz="2400" dirty="0" smtClean="0">
                <a:latin typeface="+mn-lt"/>
              </a:rPr>
              <a:t>, di studenti, </a:t>
            </a:r>
            <a:r>
              <a:rPr lang="it-IT" sz="2400" dirty="0" err="1" smtClean="0">
                <a:latin typeface="+mn-lt"/>
              </a:rPr>
              <a:t>trainees</a:t>
            </a:r>
            <a:r>
              <a:rPr lang="it-IT" sz="2400" dirty="0" smtClean="0">
                <a:latin typeface="+mn-lt"/>
              </a:rPr>
              <a:t>, e staff, insistono, in tutte le fasi della mobilità, su:</a:t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- l’uso corretto degli strumenti </a:t>
            </a:r>
            <a:r>
              <a:rPr lang="it-IT" sz="2400" b="1" dirty="0" smtClean="0">
                <a:latin typeface="+mn-lt"/>
              </a:rPr>
              <a:t>ECTS</a:t>
            </a:r>
            <a:r>
              <a:rPr lang="it-IT" sz="2400" dirty="0" smtClean="0">
                <a:latin typeface="+mn-lt"/>
              </a:rPr>
              <a:t> e del nuovo </a:t>
            </a:r>
            <a:r>
              <a:rPr lang="it-IT" sz="2400" b="1" dirty="0" smtClean="0">
                <a:latin typeface="+mn-lt"/>
              </a:rPr>
              <a:t>Accordo di Apprendimento </a:t>
            </a:r>
            <a:r>
              <a:rPr lang="it-IT" sz="2400" dirty="0" smtClean="0">
                <a:latin typeface="+mn-lt"/>
              </a:rPr>
              <a:t/>
            </a:r>
            <a:br>
              <a:rPr lang="it-IT" sz="2400" dirty="0" smtClean="0">
                <a:latin typeface="+mn-lt"/>
              </a:rPr>
            </a:br>
            <a:r>
              <a:rPr lang="it-IT" sz="2400" dirty="0" smtClean="0">
                <a:latin typeface="+mn-lt"/>
              </a:rPr>
              <a:t>- il </a:t>
            </a:r>
            <a:r>
              <a:rPr lang="it-IT" sz="2400" b="1" dirty="0" smtClean="0">
                <a:latin typeface="+mn-lt"/>
              </a:rPr>
              <a:t>sostegno</a:t>
            </a:r>
            <a:r>
              <a:rPr lang="it-IT" sz="2400" dirty="0" smtClean="0">
                <a:latin typeface="+mn-lt"/>
              </a:rPr>
              <a:t> agli studenti (logistico, visti, alloggi, </a:t>
            </a:r>
            <a:r>
              <a:rPr lang="it-IT" sz="2400" dirty="0" err="1" smtClean="0">
                <a:latin typeface="+mn-lt"/>
              </a:rPr>
              <a:t>counselling</a:t>
            </a:r>
            <a:r>
              <a:rPr lang="it-IT" sz="2400" dirty="0" smtClean="0">
                <a:latin typeface="+mn-lt"/>
              </a:rPr>
              <a:t>, supporto linguistico</a:t>
            </a:r>
            <a:r>
              <a:rPr lang="it-IT" sz="2400" dirty="0" smtClean="0"/>
              <a:t>)  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88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28700" y="757151"/>
            <a:ext cx="9144000" cy="6276511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800" dirty="0" smtClean="0">
                <a:solidFill>
                  <a:schemeClr val="tx2"/>
                </a:solidFill>
                <a:latin typeface="+mn-lt"/>
              </a:rPr>
              <a:t>3</a:t>
            </a:r>
            <a:r>
              <a:rPr lang="it-IT" sz="2800" b="1" dirty="0">
                <a:solidFill>
                  <a:schemeClr val="tx2"/>
                </a:solidFill>
                <a:latin typeface="+mn-lt"/>
              </a:rPr>
              <a:t>. Iniziative a sostegno dell’ECHE </a:t>
            </a:r>
            <a:r>
              <a:rPr lang="it-IT" sz="28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800" dirty="0" smtClean="0">
                <a:solidFill>
                  <a:schemeClr val="tx2"/>
                </a:solidFill>
                <a:latin typeface="+mn-lt"/>
              </a:rPr>
            </a:br>
            <a:r>
              <a:rPr lang="it-IT" sz="28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8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L’applicazione effettiva dei principi ECHE è 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monitorata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dalle Agenzie Nazionali.</a:t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en-GB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>
                <a:solidFill>
                  <a:schemeClr val="tx2"/>
                </a:solidFill>
                <a:latin typeface="+mn-lt"/>
              </a:rPr>
            </a:b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Per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fornire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indicazioni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ed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indirizzi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comuni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:</a:t>
            </a:r>
            <a:br>
              <a:rPr lang="en-GB" sz="2700" dirty="0" smtClean="0">
                <a:solidFill>
                  <a:schemeClr val="tx2"/>
                </a:solidFill>
                <a:latin typeface="+mn-lt"/>
              </a:rPr>
            </a:b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Un g</a:t>
            </a:r>
            <a:r>
              <a:rPr lang="it-IT" sz="2700" dirty="0" err="1" smtClean="0">
                <a:solidFill>
                  <a:schemeClr val="tx2"/>
                </a:solidFill>
                <a:latin typeface="+mn-lt"/>
              </a:rPr>
              <a:t>ruppo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di lavoro che sta lavorando in due direzioni:</a:t>
            </a:r>
            <a:r>
              <a:rPr lang="en-GB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>
                <a:solidFill>
                  <a:schemeClr val="tx2"/>
                </a:solidFill>
                <a:latin typeface="+mn-lt"/>
              </a:rPr>
            </a:b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- S</a:t>
            </a:r>
            <a:r>
              <a:rPr lang="it-IT" sz="2700" dirty="0" err="1" smtClean="0">
                <a:solidFill>
                  <a:schemeClr val="tx2"/>
                </a:solidFill>
                <a:latin typeface="+mn-lt"/>
              </a:rPr>
              <a:t>trumento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 on-line di </a:t>
            </a:r>
            <a:r>
              <a:rPr lang="it-IT" sz="2700" b="1" dirty="0">
                <a:solidFill>
                  <a:schemeClr val="tx2"/>
                </a:solidFill>
                <a:latin typeface="+mn-lt"/>
              </a:rPr>
              <a:t>auto-valutazione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 e 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sostegno, 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con esempi di buona prassi 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 smtClean="0">
                <a:solidFill>
                  <a:schemeClr val="tx2"/>
                </a:solidFill>
                <a:latin typeface="+mn-lt"/>
              </a:rPr>
            </a:b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- </a:t>
            </a:r>
            <a:r>
              <a:rPr lang="en-GB" sz="2700" b="1" dirty="0" smtClean="0">
                <a:solidFill>
                  <a:schemeClr val="tx2"/>
                </a:solidFill>
                <a:latin typeface="+mn-lt"/>
              </a:rPr>
              <a:t>M</a:t>
            </a:r>
            <a:r>
              <a:rPr lang="it-IT" sz="2700" b="1" dirty="0" err="1" smtClean="0">
                <a:solidFill>
                  <a:schemeClr val="tx2"/>
                </a:solidFill>
                <a:latin typeface="+mn-lt"/>
              </a:rPr>
              <a:t>anuale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di linee guida concordate per 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il monitoraggio da parte delle Agenzie 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Nazionali.</a:t>
            </a:r>
            <a:r>
              <a:rPr lang="en-GB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> </a:t>
            </a:r>
            <a:r>
              <a:rPr lang="en-GB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en-GB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988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384900"/>
            <a:ext cx="2424480" cy="68552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288412"/>
            <a:ext cx="3775177" cy="77439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56" y="401784"/>
            <a:ext cx="2646873" cy="71073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040" y="5331348"/>
            <a:ext cx="763320" cy="96622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4884517" y="5686058"/>
            <a:ext cx="6140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ERASMUS+ 2015 – KA1 </a:t>
            </a:r>
            <a:endParaRPr lang="en-GB" sz="1600" dirty="0"/>
          </a:p>
          <a:p>
            <a:r>
              <a:rPr lang="it-IT" sz="1600" b="1" dirty="0"/>
              <a:t>GIORNATA ANNUALE ERASMUS: KICK OFF MEETING ATTIVITÀ CHIAVE 1 </a:t>
            </a:r>
          </a:p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Roma, 7 luglio 2015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1028700" y="757151"/>
            <a:ext cx="9144000" cy="6276511"/>
          </a:xfrm>
        </p:spPr>
        <p:txBody>
          <a:bodyPr>
            <a:normAutofit/>
          </a:bodyPr>
          <a:lstStyle/>
          <a:p>
            <a:pPr algn="l"/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</a:rPr>
              <a:t> </a:t>
            </a:r>
            <a:r>
              <a:rPr lang="en-GB" sz="2700" dirty="0" smtClean="0">
                <a:solidFill>
                  <a:schemeClr val="tx2"/>
                </a:solidFill>
              </a:rPr>
              <a:t/>
            </a:r>
            <a:br>
              <a:rPr lang="en-GB" sz="2700" dirty="0" smtClean="0">
                <a:solidFill>
                  <a:schemeClr val="tx2"/>
                </a:solidFill>
              </a:rPr>
            </a:b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L’applicazione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effettiva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dei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principi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dell’ECHE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è </a:t>
            </a:r>
            <a:r>
              <a:rPr lang="en-GB" sz="2700" smtClean="0">
                <a:solidFill>
                  <a:schemeClr val="tx2"/>
                </a:solidFill>
                <a:latin typeface="+mn-lt"/>
              </a:rPr>
              <a:t>fondamentale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per la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qualità</a:t>
            </a:r>
            <a:r>
              <a:rPr lang="en-GB" sz="2700" dirty="0" smtClean="0">
                <a:solidFill>
                  <a:schemeClr val="tx2"/>
                </a:solidFill>
                <a:latin typeface="+mn-lt"/>
              </a:rPr>
              <a:t> di Erasmus plus: se ci </a:t>
            </a:r>
            <a:r>
              <a:rPr lang="en-GB" sz="2700" dirty="0" err="1" smtClean="0">
                <a:solidFill>
                  <a:schemeClr val="tx2"/>
                </a:solidFill>
                <a:latin typeface="+mn-lt"/>
              </a:rPr>
              <a:t>sono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sz="2700" b="1" dirty="0" smtClean="0">
                <a:solidFill>
                  <a:schemeClr val="tx2"/>
                </a:solidFill>
                <a:latin typeface="+mn-lt"/>
              </a:rPr>
              <a:t>anelli deboli </a:t>
            </a:r>
            <a:r>
              <a:rPr lang="it-IT" sz="2700" dirty="0" smtClean="0">
                <a:solidFill>
                  <a:schemeClr val="tx2"/>
                </a:solidFill>
                <a:latin typeface="+mn-lt"/>
              </a:rPr>
              <a:t>si ripercuote </a:t>
            </a:r>
            <a:r>
              <a:rPr lang="it-IT" sz="2700" dirty="0">
                <a:solidFill>
                  <a:schemeClr val="tx2"/>
                </a:solidFill>
                <a:latin typeface="+mn-lt"/>
              </a:rPr>
              <a:t>su tutto il sistema. </a:t>
            </a:r>
            <a:r>
              <a:rPr lang="en-GB" sz="2700" dirty="0">
                <a:solidFill>
                  <a:schemeClr val="tx2"/>
                </a:solidFill>
              </a:rPr>
              <a:t/>
            </a:r>
            <a:br>
              <a:rPr lang="en-GB" sz="2700" dirty="0">
                <a:solidFill>
                  <a:schemeClr val="tx2"/>
                </a:solidFill>
              </a:rPr>
            </a:br>
            <a:r>
              <a:rPr lang="it-IT" sz="27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it-IT" sz="2700" dirty="0" smtClean="0">
                <a:solidFill>
                  <a:schemeClr val="tx2"/>
                </a:solidFill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/>
            </a:r>
            <a:br>
              <a:rPr lang="it-IT" sz="2700" dirty="0" smtClean="0">
                <a:latin typeface="+mn-lt"/>
              </a:rPr>
            </a:br>
            <a:endParaRPr lang="en-GB" sz="2400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397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640" y="1435100"/>
            <a:ext cx="2368550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0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364</Words>
  <Application>Microsoft Office PowerPoint</Application>
  <PresentationFormat>Personalizzato</PresentationFormat>
  <Paragraphs>63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ECHE: qualità e monitoraggio   Ann Katherine Isaacs Ambasciatrice Erasmus+</vt:lpstr>
      <vt:lpstr>Schema 1. Il significato dell’ECHE 2. I principi ECHE 3. Iniziative a sostegno dell’ECHE:  Autovalutazione e monitoraggio 4. I ‘punti di compressione’ 5. L’ECHE e i paesi partner 6. Conclusioni </vt:lpstr>
      <vt:lpstr>1. Il significato dell’ECHE: «Erasmus Charter for Higher Education» «Charter» = </vt:lpstr>
      <vt:lpstr>Per ottenere l’ECHE, l’istituzione di istruzione superiore deve non solo farne richiesta, e dichiarare di aderire ai principi contenuti nell’ECHE...  Deve anche spiegare come, concretamente, lo farà, e deve formulare una propria strategia per l’internazionalizzazione (l’EPS,  che dovrà essere pubblicata sul suo sito web).  Le spiegazioni e la strategia devono essere giudicate convincenti dagli esperti.  (La valutazione delle richieste 2015 è in corso).</vt:lpstr>
      <vt:lpstr>2. I principi ECHE  I Principi ECHE cui l’istituzione dichiara di aderire in alcuni casi sono semplici e semplici da controllare, come la ‘visibilità’  Altri sono molto più complessi.  I principi generali, posti all’inizio dell’ECHE (principi 1-4): - non-discrimination. - full recognition  - inclusion mobility activities in the Diploma Supplement  - charge no fees. </vt:lpstr>
      <vt:lpstr>I Principi rimanenti sono divisi in 5 gruppi:  Prima della mobilità Durante la mobilità Dopo la mobilità Progetti di cooperazione Visibilità  Gli ultimi due gruppi riguardano la buona prassi nei progetti di cooperazione, e le azioni obbligatorie per dare pubblicità all’ECHE e alla strategia internazionale di ogni singola istituzione</vt:lpstr>
      <vt:lpstr>  I principi riguardanti la mobilità, di studenti, trainees, e staff, insistono, in tutte le fasi della mobilità, su:  - l’uso corretto degli strumenti ECTS e del nuovo Accordo di Apprendimento  - il sostegno agli studenti (logistico, visti, alloggi, counselling, supporto linguistico)      </vt:lpstr>
      <vt:lpstr>       3. Iniziative a sostegno dell’ECHE   L’applicazione effettiva dei principi ECHE è monitorata dalle Agenzie Nazionali.  Per fornire indicazioni ed indirizzi comuni: Un gruppo di lavoro che sta lavorando in due direzioni: - Strumento on-line di auto-valutazione e sostegno, con esempi di buona prassi  - Manuale di linee guida concordate per il monitoraggio da parte delle Agenzie Nazionali.         </vt:lpstr>
      <vt:lpstr>         L’applicazione effettiva dei principi dell’ECHE è fondamentale per la qualità di Erasmus plus: se ci sono anelli deboli si ripercuote su tutto il sistema.      </vt:lpstr>
      <vt:lpstr>   In prima battuta, il monitoraggio insisterà maggiormente sugli aspetti giudicati prioritari, i cosiddetti ‘Pressure Points’... i «punti di compressione» :            </vt:lpstr>
      <vt:lpstr>   4. I «Punti di Compressione»:  Catalogo dei Corsi ECTS Riconoscimento  Tabella dei voti     Gli altri principi verranno monitorati negli anni successivi.      </vt:lpstr>
      <vt:lpstr>5. L’ECHE e i «Paesi Partner»: Azione Chiave 1, KA 107      Per partecipare alla mobilità individuale Erasmus+, le istituzioni dei paesi partner devono guarantire di seguire i principi ECHE. E’ obbligatorio dimostrare il loro impegno a seguire i principi per fare accordi per la mobilità individuale.     </vt:lpstr>
      <vt:lpstr>6.  Let’s make it work!         .      </vt:lpstr>
      <vt:lpstr>           Grazie!  k.isaacs@unipi.it     .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Antonietta Ciclista</dc:creator>
  <cp:lastModifiedBy>AKI</cp:lastModifiedBy>
  <cp:revision>43</cp:revision>
  <dcterms:created xsi:type="dcterms:W3CDTF">2015-03-04T09:20:01Z</dcterms:created>
  <dcterms:modified xsi:type="dcterms:W3CDTF">2015-07-06T13:10:49Z</dcterms:modified>
</cp:coreProperties>
</file>